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4"/>
    <p:restoredTop sz="86385"/>
  </p:normalViewPr>
  <p:slideViewPr>
    <p:cSldViewPr snapToGrid="0">
      <p:cViewPr>
        <p:scale>
          <a:sx n="100" d="100"/>
          <a:sy n="100" d="100"/>
        </p:scale>
        <p:origin x="1592" y="-9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9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36F5C-A783-A64D-803A-8EE576E2F19B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57CDF-91BB-034C-8091-CCBDA3AD6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9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8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5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1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4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3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3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3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13627-FF34-5F4C-A9C0-F40E37836609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5F101-D889-BD45-95DF-9B3D2A23D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http://www.bristolfolkhouse.co.uk/choi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25CD4B-4E9E-4B6A-865B-1E15FA8C9D9F}"/>
              </a:ext>
            </a:extLst>
          </p:cNvPr>
          <p:cNvGrpSpPr/>
          <p:nvPr/>
        </p:nvGrpSpPr>
        <p:grpSpPr>
          <a:xfrm>
            <a:off x="-3899831" y="277678"/>
            <a:ext cx="10574951" cy="8588644"/>
            <a:chOff x="-3899831" y="277678"/>
            <a:chExt cx="10574951" cy="85886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6CD1D10-BF4D-64CA-E928-908C88194E64}"/>
                </a:ext>
              </a:extLst>
            </p:cNvPr>
            <p:cNvGrpSpPr/>
            <p:nvPr/>
          </p:nvGrpSpPr>
          <p:grpSpPr>
            <a:xfrm>
              <a:off x="-3899831" y="277678"/>
              <a:ext cx="10574951" cy="8588644"/>
              <a:chOff x="1408811" y="-96216"/>
              <a:chExt cx="9888040" cy="65470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D9D37D-537F-2642-1151-5B8AB44D4D71}"/>
                  </a:ext>
                </a:extLst>
              </p:cNvPr>
              <p:cNvSpPr txBox="1"/>
              <p:nvPr/>
            </p:nvSpPr>
            <p:spPr>
              <a:xfrm>
                <a:off x="1408811" y="3675042"/>
                <a:ext cx="2043230" cy="391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62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A7667C-6D14-30EB-A079-6015C17EE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 l="13649" t="8739" r="16236" b="14271"/>
              <a:stretch/>
            </p:blipFill>
            <p:spPr>
              <a:xfrm>
                <a:off x="5283324" y="-96216"/>
                <a:ext cx="5956527" cy="654709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B79724-7308-295A-911D-35932C0A0D0B}"/>
                  </a:ext>
                </a:extLst>
              </p:cNvPr>
              <p:cNvSpPr txBox="1"/>
              <p:nvPr/>
            </p:nvSpPr>
            <p:spPr>
              <a:xfrm>
                <a:off x="5283324" y="237180"/>
                <a:ext cx="6013527" cy="1008853"/>
              </a:xfrm>
              <a:prstGeom prst="rect">
                <a:avLst/>
              </a:prstGeom>
              <a:noFill/>
              <a:effectLst>
                <a:glow rad="1183483">
                  <a:schemeClr val="accent6">
                    <a:lumMod val="20000"/>
                    <a:lumOff val="8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effectLst>
                      <a:glow rad="223588">
                        <a:schemeClr val="accent4">
                          <a:lumMod val="40000"/>
                          <a:lumOff val="60000"/>
                        </a:schemeClr>
                      </a:glow>
                    </a:effectLst>
                    <a:latin typeface="BlackChancery" pitchFamily="2" charset="0"/>
                  </a:rPr>
                  <a:t>Bristol Folk House Choir</a:t>
                </a:r>
              </a:p>
              <a:p>
                <a:pPr algn="ctr"/>
                <a:r>
                  <a:rPr lang="en-US" sz="4000" dirty="0">
                    <a:solidFill>
                      <a:schemeClr val="tx2">
                        <a:lumMod val="75000"/>
                      </a:schemeClr>
                    </a:solidFill>
                    <a:effectLst>
                      <a:glow rad="223588">
                        <a:schemeClr val="accent4">
                          <a:lumMod val="40000"/>
                          <a:lumOff val="60000"/>
                        </a:schemeClr>
                      </a:glow>
                    </a:effectLst>
                    <a:latin typeface="BlackChancery" pitchFamily="2" charset="0"/>
                  </a:rPr>
                  <a:t>Summer </a:t>
                </a:r>
                <a:r>
                  <a:rPr lang="en-US" sz="4000" dirty="0" err="1">
                    <a:solidFill>
                      <a:schemeClr val="tx2">
                        <a:lumMod val="75000"/>
                      </a:schemeClr>
                    </a:solidFill>
                    <a:effectLst>
                      <a:glow rad="223588">
                        <a:schemeClr val="accent4">
                          <a:lumMod val="40000"/>
                          <a:lumOff val="60000"/>
                        </a:schemeClr>
                      </a:glow>
                    </a:effectLst>
                    <a:latin typeface="BlackChancery" pitchFamily="2" charset="0"/>
                  </a:rPr>
                  <a:t>Ceilidh</a:t>
                </a:r>
                <a:r>
                  <a:rPr lang="en-US" sz="4000" dirty="0">
                    <a:solidFill>
                      <a:schemeClr val="tx2">
                        <a:lumMod val="75000"/>
                      </a:schemeClr>
                    </a:solidFill>
                    <a:effectLst>
                      <a:glow rad="223588">
                        <a:schemeClr val="accent4">
                          <a:lumMod val="40000"/>
                          <a:lumOff val="60000"/>
                        </a:schemeClr>
                      </a:glow>
                    </a:effectLst>
                    <a:latin typeface="BlackChancery" pitchFamily="2" charset="0"/>
                  </a:rPr>
                  <a:t> &amp; Concert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3E7208B-61A6-88D4-554B-5E0E47DCA3B4}"/>
                  </a:ext>
                </a:extLst>
              </p:cNvPr>
              <p:cNvSpPr/>
              <p:nvPr/>
            </p:nvSpPr>
            <p:spPr>
              <a:xfrm>
                <a:off x="6196713" y="1412026"/>
                <a:ext cx="4018997" cy="1455653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lumMod val="5000"/>
                      <a:lumOff val="95000"/>
                      <a:alpha val="0"/>
                    </a:schemeClr>
                  </a:gs>
                  <a:gs pos="83000">
                    <a:srgbClr val="6C9674"/>
                  </a:gs>
                  <a:gs pos="97000">
                    <a:srgbClr val="C5E0B4">
                      <a:alpha val="90000"/>
                    </a:srgbClr>
                  </a:gs>
                </a:gsLst>
                <a:path path="rect">
                  <a:fillToRect l="50000" t="50000" r="50000" b="50000"/>
                </a:path>
                <a:tileRect/>
              </a:gradFill>
              <a:ln w="0">
                <a:noFill/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2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BED425-D6A8-CA18-D207-242B75787EAC}"/>
                  </a:ext>
                </a:extLst>
              </p:cNvPr>
              <p:cNvSpPr txBox="1"/>
              <p:nvPr/>
            </p:nvSpPr>
            <p:spPr>
              <a:xfrm>
                <a:off x="8206211" y="1660536"/>
                <a:ext cx="2680733" cy="1008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5D2A09"/>
                    </a:solidFill>
                    <a:latin typeface="BlackChancery" pitchFamily="2" charset="0"/>
                  </a:rPr>
                  <a:t>Ceilidh</a:t>
                </a:r>
                <a:r>
                  <a:rPr lang="en-US" sz="2000" dirty="0">
                    <a:solidFill>
                      <a:srgbClr val="5D2A09"/>
                    </a:solidFill>
                    <a:latin typeface="BlackChancery" pitchFamily="2" charset="0"/>
                  </a:rPr>
                  <a:t> Band:</a:t>
                </a:r>
              </a:p>
              <a:p>
                <a:r>
                  <a:rPr lang="en-US" sz="2000" dirty="0">
                    <a:solidFill>
                      <a:srgbClr val="5D2A09"/>
                    </a:solidFill>
                    <a:latin typeface="BlackChancery" pitchFamily="2" charset="0"/>
                  </a:rPr>
                  <a:t>Magician’s Nephew</a:t>
                </a:r>
              </a:p>
              <a:p>
                <a:r>
                  <a:rPr lang="en-US" sz="2000" dirty="0">
                    <a:solidFill>
                      <a:srgbClr val="5D2A09"/>
                    </a:solidFill>
                    <a:latin typeface="BlackChancery" pitchFamily="2" charset="0"/>
                  </a:rPr>
                  <a:t>Caller: </a:t>
                </a:r>
              </a:p>
              <a:p>
                <a:r>
                  <a:rPr lang="en-US" sz="2000" dirty="0">
                    <a:solidFill>
                      <a:srgbClr val="5D2A09"/>
                    </a:solidFill>
                    <a:latin typeface="BlackChancery" pitchFamily="2" charset="0"/>
                  </a:rPr>
                  <a:t>Miriam </a:t>
                </a:r>
                <a:r>
                  <a:rPr lang="en-US" sz="2000" dirty="0" err="1">
                    <a:solidFill>
                      <a:srgbClr val="5D2A09"/>
                    </a:solidFill>
                    <a:latin typeface="BlackChancery" pitchFamily="2" charset="0"/>
                  </a:rPr>
                  <a:t>Ayling</a:t>
                </a:r>
                <a:endParaRPr lang="en-US" sz="2000" dirty="0">
                  <a:solidFill>
                    <a:srgbClr val="5D2A09"/>
                  </a:solidFill>
                  <a:latin typeface="BlackChancery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06518C-3DD8-CA0E-1D63-6018EFEC42FA}"/>
                  </a:ext>
                </a:extLst>
              </p:cNvPr>
              <p:cNvSpPr txBox="1"/>
              <p:nvPr/>
            </p:nvSpPr>
            <p:spPr>
              <a:xfrm>
                <a:off x="1408811" y="3680757"/>
                <a:ext cx="2043230" cy="391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462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037016-0A88-A645-954E-B8EFA87FED50}"/>
                  </a:ext>
                </a:extLst>
              </p:cNvPr>
              <p:cNvSpPr txBox="1"/>
              <p:nvPr/>
            </p:nvSpPr>
            <p:spPr>
              <a:xfrm>
                <a:off x="6627280" y="2867679"/>
                <a:ext cx="3268614" cy="1571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Tuesday 15</a:t>
                </a:r>
                <a:r>
                  <a:rPr lang="en-US" sz="1600" baseline="30000" dirty="0"/>
                  <a:t>th</a:t>
                </a:r>
                <a:r>
                  <a:rPr lang="en-US" sz="1600" dirty="0"/>
                  <a:t> July</a:t>
                </a:r>
              </a:p>
              <a:p>
                <a:pPr algn="ctr"/>
                <a:r>
                  <a:rPr lang="en-US" sz="1600" dirty="0"/>
                  <a:t>Doors open at 7.00pm</a:t>
                </a:r>
              </a:p>
              <a:p>
                <a:pPr algn="ctr"/>
                <a:r>
                  <a:rPr lang="en-US" sz="1600" dirty="0" err="1"/>
                  <a:t>Ceilidh</a:t>
                </a:r>
                <a:r>
                  <a:rPr lang="en-US" sz="1600" dirty="0"/>
                  <a:t> starts at 7.30pm</a:t>
                </a:r>
              </a:p>
              <a:p>
                <a:pPr algn="ctr"/>
                <a:r>
                  <a:rPr lang="en-US" sz="1600" dirty="0"/>
                  <a:t>Tickets £5</a:t>
                </a:r>
              </a:p>
              <a:p>
                <a:pPr algn="ctr"/>
                <a:r>
                  <a:rPr lang="en-US" sz="1600" dirty="0"/>
                  <a:t>Bristol Folk House</a:t>
                </a:r>
              </a:p>
              <a:p>
                <a:pPr algn="ctr"/>
                <a:r>
                  <a:rPr lang="en-US" sz="1600" dirty="0"/>
                  <a:t>40a Park Street, BS1 5JG</a:t>
                </a:r>
              </a:p>
              <a:p>
                <a:pPr algn="ctr"/>
                <a:r>
                  <a:rPr lang="en-US" sz="1600" dirty="0">
                    <a:hlinkClick r:id="rId4"/>
                  </a:rPr>
                  <a:t>www.bristolfolkhouse.co.uk/choir</a:t>
                </a:r>
                <a:endParaRPr lang="en-US" sz="1600" dirty="0"/>
              </a:p>
              <a:p>
                <a:pPr algn="ctr"/>
                <a:r>
                  <a:rPr lang="en-US" sz="1600" dirty="0"/>
                  <a:t>0117 926 2987</a:t>
                </a:r>
              </a:p>
            </p:txBody>
          </p:sp>
        </p:grpSp>
        <p:pic>
          <p:nvPicPr>
            <p:cNvPr id="7" name="Picture 6" descr="A group of people singing on a stage&#10;&#10;Description automatically generated">
              <a:extLst>
                <a:ext uri="{FF2B5EF4-FFF2-40B4-BE49-F238E27FC236}">
                  <a16:creationId xmlns:a16="http://schemas.microsoft.com/office/drawing/2014/main" id="{F87895C5-B7F1-9284-2683-04B166632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0681" y="6386951"/>
              <a:ext cx="4298192" cy="2287007"/>
            </a:xfrm>
            <a:prstGeom prst="rect">
              <a:avLst/>
            </a:prstGeom>
            <a:effectLst>
              <a:softEdge rad="137292"/>
            </a:effectLst>
          </p:spPr>
        </p:pic>
        <p:pic>
          <p:nvPicPr>
            <p:cNvPr id="16" name="Picture 15" descr="A group of people on a stage&#10;&#10;Description automatically generated">
              <a:extLst>
                <a:ext uri="{FF2B5EF4-FFF2-40B4-BE49-F238E27FC236}">
                  <a16:creationId xmlns:a16="http://schemas.microsoft.com/office/drawing/2014/main" id="{2E443A2E-A6BA-528A-CFBB-E2439046C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0595" y="2691733"/>
              <a:ext cx="1796712" cy="1104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4511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101</TotalTime>
  <Words>52</Words>
  <Application>Microsoft Macintosh PowerPoint</Application>
  <PresentationFormat>Letter Paper (8.5x11 in)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BlackChancery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Veronica Tabbush</dc:creator>
  <cp:lastModifiedBy>Veronica Tabbush</cp:lastModifiedBy>
  <cp:revision>7</cp:revision>
  <dcterms:created xsi:type="dcterms:W3CDTF">2023-06-18T13:39:44Z</dcterms:created>
  <dcterms:modified xsi:type="dcterms:W3CDTF">2025-06-03T10:19:45Z</dcterms:modified>
</cp:coreProperties>
</file>